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75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12" Type="http://schemas.openxmlformats.org/officeDocument/2006/relationships/customXml" Target="../customXml/item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2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20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7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27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2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8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7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0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9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0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4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21F4-1D33-4457-9E66-DA100A44594B}" type="datetimeFigureOut">
              <a:rPr lang="en-GB" smtClean="0"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4C8B-2547-4BFD-B00B-450E13682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4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241870"/>
            <a:ext cx="2520280" cy="7352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smtClean="0"/>
              <a:t>Transport Operations Manager </a:t>
            </a:r>
          </a:p>
        </p:txBody>
      </p:sp>
      <p:sp>
        <p:nvSpPr>
          <p:cNvPr id="3" name="Rectangle 2"/>
          <p:cNvSpPr/>
          <p:nvPr/>
        </p:nvSpPr>
        <p:spPr>
          <a:xfrm>
            <a:off x="663982" y="1356354"/>
            <a:ext cx="1459746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smtClean="0"/>
              <a:t>Fleet  Manager</a:t>
            </a:r>
          </a:p>
          <a:p>
            <a:pPr lvl="0" algn="ctr"/>
            <a:endParaRPr lang="en-GB" sz="1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744349" y="1341841"/>
            <a:ext cx="1359599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smtClean="0"/>
              <a:t>Service Manager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0129" y="1341841"/>
            <a:ext cx="1246355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smtClean="0"/>
              <a:t>Fleet Support Supervisor</a:t>
            </a:r>
          </a:p>
        </p:txBody>
      </p:sp>
      <p:sp>
        <p:nvSpPr>
          <p:cNvPr id="6" name="Rectangle 5"/>
          <p:cNvSpPr/>
          <p:nvPr/>
        </p:nvSpPr>
        <p:spPr>
          <a:xfrm>
            <a:off x="736542" y="5843533"/>
            <a:ext cx="1387186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smtClean="0">
                <a:solidFill>
                  <a:schemeClr val="bg1"/>
                </a:solidFill>
              </a:rPr>
              <a:t>Fabricator</a:t>
            </a:r>
          </a:p>
          <a:p>
            <a:pPr lvl="0" algn="ctr"/>
            <a:r>
              <a:rPr lang="en-GB" sz="1000" dirty="0">
                <a:solidFill>
                  <a:schemeClr val="bg1"/>
                </a:solidFill>
              </a:rPr>
              <a:t>2</a:t>
            </a:r>
            <a:r>
              <a:rPr lang="en-GB" sz="1000" dirty="0" smtClean="0">
                <a:solidFill>
                  <a:schemeClr val="bg1"/>
                </a:solidFill>
              </a:rPr>
              <a:t> Posts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865705" y="5564696"/>
            <a:ext cx="1686532" cy="11932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smtClean="0">
                <a:solidFill>
                  <a:schemeClr val="bg1"/>
                </a:solidFill>
              </a:rPr>
              <a:t>Labourer</a:t>
            </a:r>
          </a:p>
          <a:p>
            <a:pPr lvl="0" algn="ctr"/>
            <a:r>
              <a:rPr lang="en-GB" sz="1000" dirty="0" smtClean="0">
                <a:solidFill>
                  <a:schemeClr val="bg1"/>
                </a:solidFill>
              </a:rPr>
              <a:t>1 Post</a:t>
            </a:r>
          </a:p>
          <a:p>
            <a:pPr lvl="0" algn="ctr"/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9401" y="4412568"/>
            <a:ext cx="1387186" cy="1152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smtClean="0"/>
              <a:t>Fitters</a:t>
            </a:r>
          </a:p>
          <a:p>
            <a:pPr lvl="0" algn="ctr"/>
            <a:r>
              <a:rPr lang="en-GB" sz="1000" dirty="0" smtClean="0"/>
              <a:t>10 Posts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70285" y="2870391"/>
            <a:ext cx="1440160" cy="1152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smtClean="0"/>
              <a:t>Service Co-ordinator</a:t>
            </a:r>
          </a:p>
          <a:p>
            <a:pPr lvl="0" algn="ctr"/>
            <a:r>
              <a:rPr lang="en-GB" sz="1000" smtClean="0"/>
              <a:t>X 2</a:t>
            </a:r>
            <a:endParaRPr lang="en-GB" sz="10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329930" y="3387753"/>
            <a:ext cx="1114763" cy="1152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smtClean="0"/>
              <a:t>Parks Fitters</a:t>
            </a:r>
          </a:p>
          <a:p>
            <a:pPr lvl="0" algn="ctr"/>
            <a:r>
              <a:rPr lang="en-GB" sz="1000" dirty="0" smtClean="0"/>
              <a:t>2 Posts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12072" y="2716838"/>
            <a:ext cx="846735" cy="10494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Fleet </a:t>
            </a:r>
            <a:r>
              <a:rPr lang="en-GB" sz="1000" dirty="0" smtClean="0"/>
              <a:t>Support Assistant </a:t>
            </a:r>
            <a:r>
              <a:rPr lang="en-GB" sz="1000" dirty="0"/>
              <a:t>x </a:t>
            </a:r>
            <a:r>
              <a:rPr lang="en-GB" sz="1000" dirty="0" smtClean="0"/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03622" y="2708920"/>
            <a:ext cx="905349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Fleet </a:t>
            </a:r>
            <a:r>
              <a:rPr lang="en-GB" sz="1000" dirty="0" smtClean="0"/>
              <a:t>Support Officers </a:t>
            </a:r>
            <a:r>
              <a:rPr lang="en-GB" sz="1000" dirty="0"/>
              <a:t>x </a:t>
            </a:r>
            <a:r>
              <a:rPr lang="en-GB" sz="1000" dirty="0" smtClean="0"/>
              <a:t>2</a:t>
            </a:r>
          </a:p>
          <a:p>
            <a:pPr algn="ctr"/>
            <a:endParaRPr lang="en-GB" sz="1000" dirty="0"/>
          </a:p>
        </p:txBody>
      </p:sp>
      <p:cxnSp>
        <p:nvCxnSpPr>
          <p:cNvPr id="15" name="Elbow Connector 14"/>
          <p:cNvCxnSpPr/>
          <p:nvPr/>
        </p:nvCxnSpPr>
        <p:spPr>
          <a:xfrm rot="16200000" flipH="1">
            <a:off x="4078484" y="-1497418"/>
            <a:ext cx="109261" cy="5885499"/>
          </a:xfrm>
          <a:prstGeom prst="bentConnector3">
            <a:avLst>
              <a:gd name="adj1" fmla="val -20922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4" idx="0"/>
          </p:cNvCxnSpPr>
          <p:nvPr/>
        </p:nvCxnSpPr>
        <p:spPr>
          <a:xfrm>
            <a:off x="3424148" y="977073"/>
            <a:ext cx="1" cy="3647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endCxn id="6" idx="3"/>
          </p:cNvCxnSpPr>
          <p:nvPr/>
        </p:nvCxnSpPr>
        <p:spPr>
          <a:xfrm rot="5400000">
            <a:off x="850041" y="3499878"/>
            <a:ext cx="4074542" cy="1527168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652118" y="6021288"/>
            <a:ext cx="2135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398024" y="1335894"/>
            <a:ext cx="127444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Senior</a:t>
            </a:r>
          </a:p>
          <a:p>
            <a:pPr algn="ctr"/>
            <a:r>
              <a:rPr lang="en-GB" sz="1000" dirty="0" smtClean="0"/>
              <a:t>Transport</a:t>
            </a:r>
            <a:endParaRPr lang="en-GB" sz="1000" dirty="0"/>
          </a:p>
          <a:p>
            <a:pPr algn="ctr"/>
            <a:r>
              <a:rPr lang="en-GB" sz="1000" dirty="0" smtClean="0"/>
              <a:t>Co-ordinator</a:t>
            </a:r>
            <a:endParaRPr lang="en-GB" sz="1000" dirty="0"/>
          </a:p>
        </p:txBody>
      </p:sp>
      <p:sp>
        <p:nvSpPr>
          <p:cNvPr id="46" name="Rectangle 36"/>
          <p:cNvSpPr>
            <a:spLocks noChangeArrowheads="1"/>
          </p:cNvSpPr>
          <p:nvPr/>
        </p:nvSpPr>
        <p:spPr bwMode="auto">
          <a:xfrm>
            <a:off x="5983058" y="2567671"/>
            <a:ext cx="885237" cy="105614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6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chemeClr val="bg1"/>
                </a:solidFill>
                <a:latin typeface="+mn-lt"/>
              </a:rPr>
              <a:t>Transport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chemeClr val="bg1"/>
                </a:solidFill>
                <a:latin typeface="+mn-lt"/>
              </a:rPr>
              <a:t>Coordinator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600" dirty="0">
              <a:latin typeface="+mn-lt"/>
            </a:endParaRPr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7193160" y="2567672"/>
            <a:ext cx="864096" cy="105614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6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chemeClr val="bg1"/>
                </a:solidFill>
                <a:latin typeface="+mn-lt"/>
              </a:rPr>
              <a:t>Transport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chemeClr val="bg1"/>
                </a:solidFill>
                <a:latin typeface="+mn-lt"/>
              </a:rPr>
              <a:t>Co-ordinator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" dirty="0">
              <a:latin typeface="+mn-lt"/>
            </a:endParaRP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8244408" y="2567672"/>
            <a:ext cx="827584" cy="10561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6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chemeClr val="bg1"/>
                </a:solidFill>
                <a:latin typeface="+mn-lt"/>
              </a:rPr>
              <a:t>Transport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chemeClr val="bg1"/>
                </a:solidFill>
                <a:latin typeface="+mn-lt"/>
              </a:rPr>
              <a:t>Co-ordinator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600" dirty="0">
              <a:latin typeface="+mn-lt"/>
            </a:endParaRPr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4912072" y="4127710"/>
            <a:ext cx="904032" cy="10664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chemeClr val="bg1"/>
                </a:solidFill>
                <a:latin typeface="+mn-lt"/>
              </a:rPr>
              <a:t>Transport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solidFill>
                  <a:schemeClr val="bg1"/>
                </a:solidFill>
                <a:latin typeface="+mn-lt"/>
              </a:rPr>
              <a:t>Co-ordinator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" dirty="0">
              <a:latin typeface="+mn-lt"/>
            </a:endParaRPr>
          </a:p>
        </p:txBody>
      </p:sp>
      <p:sp>
        <p:nvSpPr>
          <p:cNvPr id="56" name="Rectangle 14"/>
          <p:cNvSpPr>
            <a:spLocks noChangeArrowheads="1"/>
          </p:cNvSpPr>
          <p:nvPr/>
        </p:nvSpPr>
        <p:spPr bwMode="auto">
          <a:xfrm>
            <a:off x="5983058" y="4139521"/>
            <a:ext cx="911171" cy="10641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6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dirty="0" smtClean="0">
                <a:solidFill>
                  <a:schemeClr val="bg1"/>
                </a:solidFill>
                <a:latin typeface="+mn-lt"/>
              </a:rPr>
              <a:t>Transport Driver</a:t>
            </a:r>
            <a:endParaRPr lang="en-GB" altLang="en-US" sz="9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600" dirty="0">
              <a:latin typeface="+mn-lt"/>
            </a:endParaRPr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7099328" y="4147449"/>
            <a:ext cx="856034" cy="106641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dirty="0" smtClean="0">
                <a:solidFill>
                  <a:schemeClr val="bg1"/>
                </a:solidFill>
                <a:latin typeface="+mn-lt"/>
              </a:rPr>
              <a:t>Transport Driver</a:t>
            </a:r>
            <a:endParaRPr lang="en-GB" alt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8" name="Rectangle 18"/>
          <p:cNvSpPr>
            <a:spLocks noChangeArrowheads="1"/>
          </p:cNvSpPr>
          <p:nvPr/>
        </p:nvSpPr>
        <p:spPr bwMode="auto">
          <a:xfrm>
            <a:off x="8092727" y="4139521"/>
            <a:ext cx="979265" cy="10822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6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schemeClr val="bg1"/>
                </a:solidFill>
                <a:latin typeface="+mn-lt"/>
              </a:rPr>
              <a:t>Transport </a:t>
            </a:r>
            <a:endParaRPr lang="en-GB" altLang="en-US" sz="1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smtClean="0">
                <a:solidFill>
                  <a:schemeClr val="bg1"/>
                </a:solidFill>
                <a:latin typeface="+mn-lt"/>
              </a:rPr>
              <a:t>Co-ordinator</a:t>
            </a:r>
            <a:endParaRPr lang="en-GB" altLang="en-US" sz="1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600" dirty="0">
              <a:latin typeface="+mn-lt"/>
            </a:endParaRPr>
          </a:p>
        </p:txBody>
      </p:sp>
      <p:cxnSp>
        <p:nvCxnSpPr>
          <p:cNvPr id="59" name="Elbow Connector 58"/>
          <p:cNvCxnSpPr>
            <a:stCxn id="13" idx="0"/>
            <a:endCxn id="12" idx="0"/>
          </p:cNvCxnSpPr>
          <p:nvPr/>
        </p:nvCxnSpPr>
        <p:spPr>
          <a:xfrm rot="16200000" flipH="1">
            <a:off x="4791909" y="2173308"/>
            <a:ext cx="7918" cy="1079143"/>
          </a:xfrm>
          <a:prstGeom prst="bentConnector3">
            <a:avLst>
              <a:gd name="adj1" fmla="val -288709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2"/>
          </p:cNvCxnSpPr>
          <p:nvPr/>
        </p:nvCxnSpPr>
        <p:spPr>
          <a:xfrm>
            <a:off x="5043307" y="2256241"/>
            <a:ext cx="0" cy="2366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/>
          <p:nvPr/>
        </p:nvCxnSpPr>
        <p:spPr>
          <a:xfrm rot="16200000" flipH="1">
            <a:off x="6967319" y="2512668"/>
            <a:ext cx="11811" cy="3218272"/>
          </a:xfrm>
          <a:prstGeom prst="bentConnector3">
            <a:avLst>
              <a:gd name="adj1" fmla="val -193548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7632564" y="1587009"/>
            <a:ext cx="1" cy="2051272"/>
          </a:xfrm>
          <a:prstGeom prst="bentConnector3">
            <a:avLst>
              <a:gd name="adj1" fmla="val -2286000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477563" y="2226191"/>
            <a:ext cx="0" cy="3414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1" idx="2"/>
          </p:cNvCxnSpPr>
          <p:nvPr/>
        </p:nvCxnSpPr>
        <p:spPr>
          <a:xfrm flipH="1">
            <a:off x="6997163" y="2250294"/>
            <a:ext cx="38081" cy="333938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56" idx="0"/>
          </p:cNvCxnSpPr>
          <p:nvPr/>
        </p:nvCxnSpPr>
        <p:spPr>
          <a:xfrm>
            <a:off x="6438644" y="3861048"/>
            <a:ext cx="0" cy="27847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472544" y="3883283"/>
            <a:ext cx="0" cy="27847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endCxn id="4" idx="2"/>
          </p:cNvCxnSpPr>
          <p:nvPr/>
        </p:nvCxnSpPr>
        <p:spPr>
          <a:xfrm flipV="1">
            <a:off x="1910445" y="2256241"/>
            <a:ext cx="1513704" cy="839501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865705" y="4178675"/>
            <a:ext cx="846735" cy="10494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Storekeeper</a:t>
            </a:r>
          </a:p>
        </p:txBody>
      </p:sp>
      <p:cxnSp>
        <p:nvCxnSpPr>
          <p:cNvPr id="18" name="Straight Connector 17"/>
          <p:cNvCxnSpPr>
            <a:stCxn id="8" idx="2"/>
            <a:endCxn id="9" idx="0"/>
          </p:cNvCxnSpPr>
          <p:nvPr/>
        </p:nvCxnSpPr>
        <p:spPr>
          <a:xfrm flipH="1">
            <a:off x="1182994" y="4022519"/>
            <a:ext cx="7371" cy="3900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10445" y="3623814"/>
            <a:ext cx="419485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10" idx="0"/>
          </p:cNvCxnSpPr>
          <p:nvPr/>
        </p:nvCxnSpPr>
        <p:spPr>
          <a:xfrm>
            <a:off x="2887311" y="3095743"/>
            <a:ext cx="1" cy="2920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37" idx="0"/>
          </p:cNvCxnSpPr>
          <p:nvPr/>
        </p:nvCxnSpPr>
        <p:spPr>
          <a:xfrm rot="5400000" flipH="1" flipV="1">
            <a:off x="3699581" y="3082389"/>
            <a:ext cx="1685779" cy="506795"/>
          </a:xfrm>
          <a:prstGeom prst="bentConnector3">
            <a:avLst>
              <a:gd name="adj1" fmla="val 13839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291412" y="5589679"/>
            <a:ext cx="1568904" cy="1105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Temporary Training Coordinator</a:t>
            </a:r>
          </a:p>
          <a:p>
            <a:pPr algn="ctr"/>
            <a:r>
              <a:rPr lang="en-GB" sz="1000" dirty="0"/>
              <a:t>1 </a:t>
            </a:r>
            <a:r>
              <a:rPr lang="en-GB" sz="1000" dirty="0" smtClean="0"/>
              <a:t>Post</a:t>
            </a:r>
            <a:endParaRPr lang="en-GB" sz="1000" dirty="0"/>
          </a:p>
        </p:txBody>
      </p:sp>
      <p:cxnSp>
        <p:nvCxnSpPr>
          <p:cNvPr id="44" name="Straight Connector 43"/>
          <p:cNvCxnSpPr>
            <a:endCxn id="5" idx="0"/>
          </p:cNvCxnSpPr>
          <p:nvPr/>
        </p:nvCxnSpPr>
        <p:spPr>
          <a:xfrm>
            <a:off x="5043307" y="1153735"/>
            <a:ext cx="0" cy="18810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76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quest for Information" ma:contentTypeID="0x0101004EF9120B75F06847ABF804A1438CF27E0030A183F5E625E54A857690D4B30331BA" ma:contentTypeVersion="953" ma:contentTypeDescription="Process of requesting information from the Council under the Freedom of Information Act or Environmental Information Regulations or as a Data Subject Access Request under the Data Protection Act" ma:contentTypeScope="" ma:versionID="0dfb158b64e21c2a883f6db41686b0f2">
  <xsd:schema xmlns:xsd="http://www.w3.org/2001/XMLSchema" xmlns:xs="http://www.w3.org/2001/XMLSchema" xmlns:p="http://schemas.microsoft.com/office/2006/metadata/properties" xmlns:ns2="5bd2c27b-2b1b-4d5e-97d5-a9fb9546e70c" xmlns:ns3="http://schemas.microsoft.com/sharepoint/v3/fields" xmlns:ns4="7acdc287-4281-48ab-8432-f2bad49a7cef" targetNamespace="http://schemas.microsoft.com/office/2006/metadata/properties" ma:root="true" ma:fieldsID="94df9c755bdf3e5822e892eae318c2ec" ns2:_="" ns3:_="" ns4:_="">
    <xsd:import namespace="5bd2c27b-2b1b-4d5e-97d5-a9fb9546e70c"/>
    <xsd:import namespace="http://schemas.microsoft.com/sharepoint/v3/fields"/>
    <xsd:import namespace="7acdc287-4281-48ab-8432-f2bad49a7cef"/>
    <xsd:element name="properties">
      <xsd:complexType>
        <xsd:sequence>
          <xsd:element name="documentManagement">
            <xsd:complexType>
              <xsd:all>
                <xsd:element ref="ns2:Correspondence_x0020_Type" minOccurs="0"/>
                <xsd:element ref="ns2:Request_x0020_Type"/>
                <xsd:element ref="ns4:FOI_x0020_Name" minOccurs="0"/>
                <xsd:element ref="ns2:To_x0020_be_x0020_published_x003f_" minOccurs="0"/>
                <xsd:element ref="ns2:b1a1c84569a94f648beb988709a14110" minOccurs="0"/>
                <xsd:element ref="ns2:TaxCatchAll" minOccurs="0"/>
                <xsd:element ref="ns2:e88b979d92d84287afa6b0cd91fd5886" minOccurs="0"/>
                <xsd:element ref="ns3:_Status" minOccurs="0"/>
                <xsd:element ref="ns2:TaxCatchAllLabel" minOccurs="0"/>
                <xsd:element ref="ns2:ob79ebf75cea4d5f9ef7f1304cb8b454" minOccurs="0"/>
                <xsd:element ref="ns2:j406bcb1ce35474caf133dbc3b573cf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d2c27b-2b1b-4d5e-97d5-a9fb9546e70c" elementFormDefault="qualified">
    <xsd:import namespace="http://schemas.microsoft.com/office/2006/documentManagement/types"/>
    <xsd:import namespace="http://schemas.microsoft.com/office/infopath/2007/PartnerControls"/>
    <xsd:element name="Correspondence_x0020_Type" ma:index="1" nillable="true" ma:displayName="Correspondence Type" ma:default="Customer Communications" ma:format="Dropdown" ma:internalName="Correspondence_x0020_Type" ma:readOnly="false">
      <xsd:simpleType>
        <xsd:restriction base="dms:Choice">
          <xsd:enumeration value="Request"/>
          <xsd:enumeration value="Customer Communications"/>
          <xsd:enumeration value="Internal Communications"/>
          <xsd:enumeration value="Release File"/>
        </xsd:restriction>
      </xsd:simpleType>
    </xsd:element>
    <xsd:element name="Request_x0020_Type" ma:index="3" ma:displayName="Request Type" ma:default="Freedom of Information &amp; EIR" ma:description="Type of Information request" ma:format="Dropdown" ma:internalName="Request_x0020_Type" ma:readOnly="false">
      <xsd:simpleType>
        <xsd:restriction base="dms:Choice">
          <xsd:enumeration value="Freedom of Information &amp; EIR"/>
          <xsd:enumeration value="Subject Access Request"/>
        </xsd:restriction>
      </xsd:simpleType>
    </xsd:element>
    <xsd:element name="To_x0020_be_x0020_published_x003f_" ma:index="6" nillable="true" ma:displayName="To be published?" ma:default="1" ma:internalName="To_x0020_be_x0020_published_x003F_" ma:readOnly="false">
      <xsd:simpleType>
        <xsd:restriction base="dms:Boolean"/>
      </xsd:simpleType>
    </xsd:element>
    <xsd:element name="b1a1c84569a94f648beb988709a14110" ma:index="9" nillable="true" ma:displayName="Publication Scheme_0" ma:hidden="true" ma:internalName="b1a1c84569a94f648beb988709a14110" ma:readOnly="false">
      <xsd:simpleType>
        <xsd:restriction base="dms:Note"/>
      </xsd:simpleType>
    </xsd:element>
    <xsd:element name="TaxCatchAll" ma:index="10" nillable="true" ma:displayName="Taxonomy Catch All Column" ma:hidden="true" ma:list="{d68f41ea-18b2-4fe3-9077-76adc865b7e5}" ma:internalName="TaxCatchAll" ma:readOnly="false" ma:showField="CatchAllData" ma:web="5bd2c27b-2b1b-4d5e-97d5-a9fb9546e7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88b979d92d84287afa6b0cd91fd5886" ma:index="11" nillable="true" ma:displayName="Function_0" ma:hidden="true" ma:internalName="e88b979d92d84287afa6b0cd91fd5886" ma:readOnly="false">
      <xsd:simpleType>
        <xsd:restriction base="dms:Note"/>
      </xsd:simpleType>
    </xsd:element>
    <xsd:element name="TaxCatchAllLabel" ma:index="21" nillable="true" ma:displayName="Taxonomy Catch All Column1" ma:hidden="true" ma:list="{d68f41ea-18b2-4fe3-9077-76adc865b7e5}" ma:internalName="TaxCatchAllLabel" ma:readOnly="true" ma:showField="CatchAllDataLabel" ma:web="5bd2c27b-2b1b-4d5e-97d5-a9fb9546e7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b79ebf75cea4d5f9ef7f1304cb8b454" ma:index="22" nillable="true" ma:taxonomy="true" ma:internalName="ob79ebf75cea4d5f9ef7f1304cb8b454" ma:taxonomyFieldName="Publication_x0020_Scheme" ma:displayName="Publication Scheme" ma:readOnly="false" ma:default="" ma:fieldId="{8b79ebf7-5cea-4d5f-9ef7-f1304cb8b454}" ma:sspId="c962687c-8596-4042-b2c4-d714369fd9fe" ma:termSetId="9566a837-0f52-45f6-9534-105717a751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06bcb1ce35474caf133dbc3b573cf7" ma:index="23" nillable="true" ma:taxonomy="true" ma:internalName="j406bcb1ce35474caf133dbc3b573cf7" ma:taxonomyFieldName="Function" ma:displayName="Function" ma:readOnly="false" ma:default="" ma:fieldId="{3406bcb1-ce35-474c-af13-3dbc3b573cf7}" ma:sspId="c962687c-8596-4042-b2c4-d714369fd9fe" ma:termSetId="a7a15eba-dda6-47f2-98bc-d9dd9a9b1e0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7" nillable="true" ma:displayName="Status" ma:default="None" ma:format="Dropdown" ma:internalName="_Status" ma:readOnly="false">
      <xsd:simpleType>
        <xsd:union memberTypes="dms:Text">
          <xsd:simpleType>
            <xsd:restriction base="dms:Choice">
              <xsd:enumeration value="None"/>
              <xsd:enumeration value="Awaiting Approval"/>
              <xsd:enumeration value="Copied to Drop Off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dc287-4281-48ab-8432-f2bad49a7cef" elementFormDefault="qualified">
    <xsd:import namespace="http://schemas.microsoft.com/office/2006/documentManagement/types"/>
    <xsd:import namespace="http://schemas.microsoft.com/office/infopath/2007/PartnerControls"/>
    <xsd:element name="FOI_x0020_Name" ma:index="4" nillable="true" ma:displayName="FOI Name" ma:indexed="true" ma:internalName="FOI_x0020_Name0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 ma:index="2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d2c27b-2b1b-4d5e-97d5-a9fb9546e70c">
      <Value>20</Value>
      <Value>1</Value>
    </TaxCatchAll>
    <TaxCatchAllLabel xmlns="5bd2c27b-2b1b-4d5e-97d5-a9fb9546e70c"/>
    <j406bcb1ce35474caf133dbc3b573cf7 xmlns="5bd2c27b-2b1b-4d5e-97d5-a9fb9546e70c">
      <Terms xmlns="http://schemas.microsoft.com/office/infopath/2007/PartnerControls">
        <TermInfo xmlns="http://schemas.microsoft.com/office/infopath/2007/PartnerControls">
          <TermName xmlns="http://schemas.microsoft.com/office/infopath/2007/PartnerControls">HRPS</TermName>
          <TermId xmlns="http://schemas.microsoft.com/office/infopath/2007/PartnerControls">cdfa2082-ed0f-40a5-8436-152a9ec82268</TermId>
        </TermInfo>
      </Terms>
    </j406bcb1ce35474caf133dbc3b573cf7>
    <ob79ebf75cea4d5f9ef7f1304cb8b454 xmlns="5bd2c27b-2b1b-4d5e-97d5-a9fb9546e70c">
      <Terms xmlns="http://schemas.microsoft.com/office/infopath/2007/PartnerControls">
        <TermInfo xmlns="http://schemas.microsoft.com/office/infopath/2007/PartnerControls">
          <TermName xmlns="http://schemas.microsoft.com/office/infopath/2007/PartnerControls">Who we are and what we do</TermName>
          <TermId xmlns="http://schemas.microsoft.com/office/infopath/2007/PartnerControls">90c8b467-14b3-4788-9b10-00ab3bc7a27a</TermId>
        </TermInfo>
      </Terms>
    </ob79ebf75cea4d5f9ef7f1304cb8b454>
    <Request_x0020_Type xmlns="5bd2c27b-2b1b-4d5e-97d5-a9fb9546e70c">Freedom of Information &amp; EIR</Request_x0020_Type>
    <Correspondence_x0020_Type xmlns="5bd2c27b-2b1b-4d5e-97d5-a9fb9546e70c" xsi:nil="true"/>
    <e88b979d92d84287afa6b0cd91fd5886 xmlns="5bd2c27b-2b1b-4d5e-97d5-a9fb9546e70c" xsi:nil="true"/>
    <b1a1c84569a94f648beb988709a14110 xmlns="5bd2c27b-2b1b-4d5e-97d5-a9fb9546e70c" xsi:nil="true"/>
    <_Status xmlns="http://schemas.microsoft.com/sharepoint/v3/fields">None</_Status>
    <To_x0020_be_x0020_published_x003f_ xmlns="5bd2c27b-2b1b-4d5e-97d5-a9fb9546e70c">true</To_x0020_be_x0020_published_x003f_>
    <FOI_x0020_Name xmlns="7acdc287-4281-48ab-8432-f2bad49a7ce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dd20ea4c-9513-41d8-a3cd-a24587225ade" ContentTypeId="0x0101006917E94B909796429BD3FFA59EE35B16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Request for Information" ma:contentTypeID="0x0101006917E94B909796429BD3FFA59EE35B16010034D6C15F94A79E4CA12BB051BB6F5CB9" ma:contentTypeVersion="43" ma:contentTypeDescription="Process of requesting information from the Council under the Freedom of Information Act or Environmental Information Regulations or as a Data Subject Access Request under the Data Protection Act" ma:contentTypeScope="" ma:versionID="5e6d60e05b62fe76b0c4791164972ef3">
  <xsd:schema xmlns:xsd="http://www.w3.org/2001/XMLSchema" xmlns:xs="http://www.w3.org/2001/XMLSchema" xmlns:p="http://schemas.microsoft.com/office/2006/metadata/properties" xmlns:ns1="http://schemas.microsoft.com/sharepoint/v3" xmlns:ns2="8814baf3-70f9-4f03-8e0e-f5f15916eb41" xmlns:ns3="49f0a783-104c-4577-a31e-5b6104872947" targetNamespace="http://schemas.microsoft.com/office/2006/metadata/properties" ma:root="true" ma:fieldsID="426342d152c6d0081778587fad8a5557" ns1:_="" ns2:_="" ns3:_="">
    <xsd:import namespace="http://schemas.microsoft.com/sharepoint/v3"/>
    <xsd:import namespace="8814baf3-70f9-4f03-8e0e-f5f15916eb41"/>
    <xsd:import namespace="49f0a783-104c-4577-a31e-5b610487294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pireDateSaved" minOccurs="0"/>
                <xsd:element ref="ns1:_dlc_ExpireDate" minOccurs="0"/>
                <xsd:element ref="ns3:Request_x0020_Type"/>
                <xsd:element ref="ns3:b1a1c84569a94f648beb988709a14110" minOccurs="0"/>
                <xsd:element ref="ns3:TaxCatchAll" minOccurs="0"/>
                <xsd:element ref="ns3:TaxCatchAllLabel" minOccurs="0"/>
                <xsd:element ref="ns3:e88b979d92d84287afa6b0cd91fd588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1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2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4baf3-70f9-4f03-8e0e-f5f15916eb4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0a783-104c-4577-a31e-5b6104872947" elementFormDefault="qualified">
    <xsd:import namespace="http://schemas.microsoft.com/office/2006/documentManagement/types"/>
    <xsd:import namespace="http://schemas.microsoft.com/office/infopath/2007/PartnerControls"/>
    <xsd:element name="Request_x0020_Type" ma:index="13" ma:displayName="Request Type" ma:default="Freedom of Information &amp; EIR" ma:description="Type of Information request" ma:format="Dropdown" ma:internalName="Request_x0020_Type" ma:readOnly="false">
      <xsd:simpleType>
        <xsd:restriction base="dms:Choice">
          <xsd:enumeration value="Freedom of Information &amp; EIR"/>
          <xsd:enumeration value="Subject Access Request"/>
        </xsd:restriction>
      </xsd:simpleType>
    </xsd:element>
    <xsd:element name="b1a1c84569a94f648beb988709a14110" ma:index="15" nillable="true" ma:taxonomy="true" ma:internalName="b1a1c84569a94f648beb988709a14110" ma:taxonomyFieldName="Publication_x0020_Scheme" ma:displayName="Publication Scheme" ma:readOnly="false" ma:default="" ma:fieldId="{b1a1c845-69a9-4f64-8beb-988709a14110}" ma:taxonomyMulti="true" ma:sspId="dd20ea4c-9513-41d8-a3cd-a24587225ade" ma:termSetId="aacb748b-47b9-4113-955d-1c789a97423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description="" ma:hidden="true" ma:list="{9d633e62-5292-4deb-b0b1-c4659f8fd1da}" ma:internalName="TaxCatchAll" ma:showField="CatchAllData" ma:web="1387f0f6-727f-445e-93fb-e2357be4d5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description="" ma:hidden="true" ma:list="{9d633e62-5292-4deb-b0b1-c4659f8fd1da}" ma:internalName="TaxCatchAllLabel" ma:readOnly="true" ma:showField="CatchAllDataLabel" ma:web="1387f0f6-727f-445e-93fb-e2357be4d5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88b979d92d84287afa6b0cd91fd5886" ma:index="19" nillable="true" ma:taxonomy="true" ma:internalName="e88b979d92d84287afa6b0cd91fd5886" ma:taxonomyFieldName="Function" ma:displayName="Function" ma:readOnly="false" ma:default="" ma:fieldId="{e88b979d-92d8-4287-afa6-b0cd91fd5886}" ma:taxonomyMulti="true" ma:sspId="dd20ea4c-9513-41d8-a3cd-a24587225ade" ma:termSetId="fbabfaaf-1d8f-48ff-a239-39547900f93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 ma:index="14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A39797CC-3D83-486F-8FBB-BC9A5FF1CC29}"/>
</file>

<file path=customXml/itemProps2.xml><?xml version="1.0" encoding="utf-8"?>
<ds:datastoreItem xmlns:ds="http://schemas.openxmlformats.org/officeDocument/2006/customXml" ds:itemID="{35A253A4-6F98-458E-B3AB-13B2A9B86581}"/>
</file>

<file path=customXml/itemProps3.xml><?xml version="1.0" encoding="utf-8"?>
<ds:datastoreItem xmlns:ds="http://schemas.openxmlformats.org/officeDocument/2006/customXml" ds:itemID="{998338EC-51C1-4403-9438-0B7F6DDFB585}"/>
</file>

<file path=customXml/itemProps4.xml><?xml version="1.0" encoding="utf-8"?>
<ds:datastoreItem xmlns:ds="http://schemas.openxmlformats.org/officeDocument/2006/customXml" ds:itemID="{89EDE59F-7096-4980-94B9-4710B151A4C4}"/>
</file>

<file path=customXml/itemProps5.xml><?xml version="1.0" encoding="utf-8"?>
<ds:datastoreItem xmlns:ds="http://schemas.openxmlformats.org/officeDocument/2006/customXml" ds:itemID="{B0651257-6C2F-4595-AD4D-87254E9E5168}"/>
</file>

<file path=customXml/itemProps6.xml><?xml version="1.0" encoding="utf-8"?>
<ds:datastoreItem xmlns:ds="http://schemas.openxmlformats.org/officeDocument/2006/customXml" ds:itemID="{FA801448-75A7-4122-B0D0-67D4C4381A71}"/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60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Cardiff Council - Cyngor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Council Structure Charts</dc:subject>
  <dc:creator>Thurbon, Heather</dc:creator>
  <cp:lastModifiedBy>Davies, Lesley</cp:lastModifiedBy>
  <cp:revision>63</cp:revision>
  <dcterms:created xsi:type="dcterms:W3CDTF">2014-12-16T14:49:21Z</dcterms:created>
  <dcterms:modified xsi:type="dcterms:W3CDTF">2017-09-14T12:10:10Z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0x0101004EF9120B75F06847ABF804A1438CF27E0030A183F5E625E54A857690D4B30331BA</vt:lpwstr>
  </property>
  <property fmtid="{D5CDD505-2E9C-101B-9397-08002B2CF9AE}" pid="3" name="Function">
    <vt:lpwstr>1;#HRPS|cdfa2082-ed0f-40a5-8436-152a9ec82268</vt:lpwstr>
  </property>
  <property fmtid="{D5CDD505-2E9C-101B-9397-08002B2CF9AE}" pid="4" name="Publication Scheme0">
    <vt:lpwstr>24;#Who we are and what we do|07bfadfd-a313-4d44-94ea-6e4564f4ba07</vt:lpwstr>
  </property>
  <property fmtid="{D5CDD505-2E9C-101B-9397-08002B2CF9AE}" pid="5" name="_cx_CodeWords0">
    <vt:lpwstr/>
  </property>
  <property fmtid="{D5CDD505-2E9C-101B-9397-08002B2CF9AE}" pid="6" name="_dlc_DocIdItemGuid">
    <vt:lpwstr>b2824d7a-e426-4c94-ad5f-6030c3037eae</vt:lpwstr>
  </property>
  <property fmtid="{D5CDD505-2E9C-101B-9397-08002B2CF9AE}" pid="7" name="Publication Scheme">
    <vt:lpwstr>20;#Who we are and what we do|90c8b467-14b3-4788-9b10-00ab3bc7a27a</vt:lpwstr>
  </property>
  <property fmtid="{D5CDD505-2E9C-101B-9397-08002B2CF9AE}" pid="8" name="_dlc_policyId">
    <vt:lpwstr/>
  </property>
  <property fmtid="{D5CDD505-2E9C-101B-9397-08002B2CF9AE}" pid="9" name="ItemRetentionFormula">
    <vt:lpwstr/>
  </property>
  <property fmtid="{D5CDD505-2E9C-101B-9397-08002B2CF9AE}" pid="11" name="DocumentSetDescription">
    <vt:lpwstr/>
  </property>
</Properties>
</file>